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7" r:id="rId3"/>
    <p:sldId id="259" r:id="rId4"/>
    <p:sldId id="269" r:id="rId5"/>
    <p:sldId id="263" r:id="rId6"/>
    <p:sldId id="272" r:id="rId7"/>
    <p:sldId id="274" r:id="rId8"/>
    <p:sldId id="278" r:id="rId9"/>
    <p:sldId id="285" r:id="rId10"/>
    <p:sldId id="291" r:id="rId11"/>
    <p:sldId id="283" r:id="rId12"/>
    <p:sldId id="286" r:id="rId13"/>
    <p:sldId id="288" r:id="rId14"/>
    <p:sldId id="292" r:id="rId15"/>
    <p:sldId id="267" r:id="rId16"/>
    <p:sldId id="268" r:id="rId17"/>
  </p:sldIdLst>
  <p:sldSz cx="9144000" cy="6858000" type="screen4x3"/>
  <p:notesSz cx="6805613" cy="99441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78162" autoAdjust="0"/>
  </p:normalViewPr>
  <p:slideViewPr>
    <p:cSldViewPr snapToGrid="0" snapToObjects="1">
      <p:cViewPr varScale="1">
        <p:scale>
          <a:sx n="78" d="100"/>
          <a:sy n="78" d="100"/>
        </p:scale>
        <p:origin x="1440" y="72"/>
      </p:cViewPr>
      <p:guideLst>
        <p:guide orient="horz" pos="3865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46DD1-16ED-41BA-8B6A-5F3CC4D48048}" type="datetimeFigureOut">
              <a:rPr lang="nb-NO" smtClean="0"/>
              <a:t>19.03.2017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23CA-7E52-43C8-B419-B7DA91BBBB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469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528EB-AF13-45A4-92C9-DE36D5C7A5FB}" type="datetimeFigureOut">
              <a:rPr lang="nb-NO" smtClean="0"/>
              <a:t>19.03.2017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78A41-0410-46E2-86B8-1A47BDF9C7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0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321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98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5733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8776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389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>
              <a:solidFill>
                <a:prstClr val="black"/>
              </a:solidFill>
            </a:endParaRPr>
          </a:p>
          <a:p>
            <a:pPr lvl="0"/>
            <a:endParaRPr lang="nb-NO" sz="1200" dirty="0" smtClean="0">
              <a:solidFill>
                <a:prstClr val="black"/>
              </a:solidFill>
            </a:endParaRPr>
          </a:p>
          <a:p>
            <a:pPr lvl="0"/>
            <a:endParaRPr lang="nb-NO" sz="1200" dirty="0" smtClean="0">
              <a:solidFill>
                <a:prstClr val="black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765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510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101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59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88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78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3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6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66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48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90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8A41-0410-46E2-86B8-1A47BDF9C7D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689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bg1"/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4934354" cy="1470025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6" y="3606172"/>
            <a:ext cx="4675782" cy="17526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6">
                <a:lumMod val="20000"/>
                <a:lumOff val="80000"/>
                <a:alpha val="3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CB343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Bilde 22" descr="UiT_Navn_bla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360023" cy="2275550"/>
          </a:xfrm>
          <a:prstGeom prst="rect">
            <a:avLst/>
          </a:prstGeom>
        </p:spPr>
      </p:pic>
      <p:cxnSp>
        <p:nvCxnSpPr>
          <p:cNvPr id="28" name="Rett linje 27"/>
          <p:cNvCxnSpPr/>
          <p:nvPr userDrawn="1"/>
        </p:nvCxnSpPr>
        <p:spPr>
          <a:xfrm>
            <a:off x="790575" y="3490439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Bilde 28" descr="LogoNors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1441" y="5990437"/>
            <a:ext cx="543971" cy="53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19.03.2017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0300" y="1837780"/>
            <a:ext cx="3710048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19.03.2017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4848834" y="1837780"/>
            <a:ext cx="3710048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19.03.2017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accent6">
                  <a:lumMod val="20000"/>
                  <a:lumOff val="80000"/>
                  <a:alpha val="49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19.03.2017</a:t>
            </a:fld>
            <a:endParaRPr lang="nb-NO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19.03.2017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6" name="Rektangel 5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bg1"/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694366" y="3606172"/>
            <a:ext cx="4675782" cy="160670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cxnSp>
        <p:nvCxnSpPr>
          <p:cNvPr id="9" name="Rett linje 8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6">
                <a:lumMod val="20000"/>
                <a:lumOff val="80000"/>
                <a:alpha val="3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CB343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UiT_Navn_bla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360023" cy="2275550"/>
          </a:xfrm>
          <a:prstGeom prst="rect">
            <a:avLst/>
          </a:prstGeom>
        </p:spPr>
      </p:pic>
      <p:pic>
        <p:nvPicPr>
          <p:cNvPr id="15" name="Bilde 14" descr="LogoNors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1441" y="5990437"/>
            <a:ext cx="543971" cy="532755"/>
          </a:xfrm>
          <a:prstGeom prst="rect">
            <a:avLst/>
          </a:prstGeom>
        </p:spPr>
      </p:pic>
      <p:sp>
        <p:nvSpPr>
          <p:cNvPr id="16" name="Undertittel 2"/>
          <p:cNvSpPr txBox="1">
            <a:spLocks/>
          </p:cNvSpPr>
          <p:nvPr userDrawn="1"/>
        </p:nvSpPr>
        <p:spPr>
          <a:xfrm>
            <a:off x="694366" y="5910518"/>
            <a:ext cx="4675782" cy="39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accent6">
                  <a:lumMod val="20000"/>
                  <a:lumOff val="80000"/>
                  <a:alpha val="49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0300" y="1751183"/>
            <a:ext cx="7888582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b-NO" noProof="0" smtClean="0"/>
              <a:pPr/>
              <a:t>19.03.2017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0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  <a:alpha val="54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6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no/om/enhet/artikkel?p_document_id=356718&amp;p_dimension_id=88200&amp;p_menu=6581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s://fronter.com/uit/main.p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Omvendt undervisning og nettstøttet veilederutdanning 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Veiledningskonferansen i Drammen </a:t>
            </a:r>
          </a:p>
          <a:p>
            <a:r>
              <a:rPr lang="nb-NO" dirty="0" smtClean="0"/>
              <a:t>Torsdag 16.02.2017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Kirsten Sivertsen Worum</a:t>
            </a:r>
          </a:p>
          <a:p>
            <a:endParaRPr lang="nb-NO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365" y="34562"/>
            <a:ext cx="3714887" cy="1216926"/>
          </a:xfrm>
        </p:spPr>
        <p:txBody>
          <a:bodyPr>
            <a:normAutofit/>
          </a:bodyPr>
          <a:lstStyle/>
          <a:p>
            <a:r>
              <a:rPr lang="nb-NO" sz="3600" dirty="0" smtClean="0"/>
              <a:t>Seminar</a:t>
            </a:r>
            <a:endParaRPr lang="nb-NO" sz="1600" b="0" dirty="0"/>
          </a:p>
        </p:txBody>
      </p:sp>
      <p:sp>
        <p:nvSpPr>
          <p:cNvPr id="3" name="Bildeforklaring formet som et avrundet rektangel 2"/>
          <p:cNvSpPr/>
          <p:nvPr/>
        </p:nvSpPr>
        <p:spPr>
          <a:xfrm>
            <a:off x="301752" y="1347019"/>
            <a:ext cx="8641080" cy="1537505"/>
          </a:xfrm>
          <a:prstGeom prst="wedgeRoundRectCallout">
            <a:avLst>
              <a:gd name="adj1" fmla="val -32549"/>
              <a:gd name="adj2" fmla="val 11760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chemeClr val="tx1"/>
                </a:solidFill>
              </a:rPr>
              <a:t>Seminarene er så relevant, de gir knagger til teori. De bidrar </a:t>
            </a:r>
            <a:r>
              <a:rPr lang="nb-NO" sz="2400" dirty="0">
                <a:solidFill>
                  <a:schemeClr val="tx1"/>
                </a:solidFill>
              </a:rPr>
              <a:t>til å skape sammenheng mellom teori og </a:t>
            </a:r>
            <a:r>
              <a:rPr lang="nb-NO" sz="2400" dirty="0" smtClean="0">
                <a:solidFill>
                  <a:schemeClr val="tx1"/>
                </a:solidFill>
              </a:rPr>
              <a:t>praksis. Engasjerende </a:t>
            </a:r>
            <a:r>
              <a:rPr lang="nb-NO" sz="2400" dirty="0">
                <a:solidFill>
                  <a:schemeClr val="tx1"/>
                </a:solidFill>
              </a:rPr>
              <a:t>da det tar opp studentenes spørsmål knyttet til </a:t>
            </a:r>
            <a:r>
              <a:rPr lang="nb-NO" sz="2400" dirty="0" smtClean="0">
                <a:solidFill>
                  <a:schemeClr val="tx1"/>
                </a:solidFill>
              </a:rPr>
              <a:t>ulik tematikk. Veldig lærerikt å høre andres tanker  omkring tema og problemstillinger.</a:t>
            </a:r>
            <a:endParaRPr lang="nb-NO" sz="2400" dirty="0">
              <a:solidFill>
                <a:schemeClr val="tx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00" y="3959352"/>
            <a:ext cx="3048000" cy="2286000"/>
          </a:xfrm>
          <a:prstGeom prst="rect">
            <a:avLst/>
          </a:prstGeom>
        </p:spPr>
      </p:pic>
      <p:sp>
        <p:nvSpPr>
          <p:cNvPr id="7" name="Bildeforklaring formet som et avrundet rektangel 6"/>
          <p:cNvSpPr/>
          <p:nvPr/>
        </p:nvSpPr>
        <p:spPr>
          <a:xfrm>
            <a:off x="3195484" y="2980056"/>
            <a:ext cx="5862594" cy="1798422"/>
          </a:xfrm>
          <a:prstGeom prst="wedgeRoundRectCallout">
            <a:avLst>
              <a:gd name="adj1" fmla="val -10995"/>
              <a:gd name="adj2" fmla="val 8645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chemeClr val="tx1"/>
                </a:solidFill>
              </a:rPr>
              <a:t>Behold den fine ordningen med få studenter og en lærer på  seminarene, da snakker alle. Man har fått drøftet forskjellige perspektiv. Skulle hatt mer tid til dette.</a:t>
            </a:r>
            <a:endParaRPr lang="nb-NO" sz="2400" dirty="0">
              <a:solidFill>
                <a:schemeClr val="tx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078" y="4955130"/>
            <a:ext cx="2286000" cy="19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18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3200" y="36901"/>
            <a:ext cx="5588000" cy="1216926"/>
          </a:xfrm>
        </p:spPr>
        <p:txBody>
          <a:bodyPr/>
          <a:lstStyle/>
          <a:p>
            <a:r>
              <a:rPr lang="nb-NO" sz="3200" dirty="0" smtClean="0"/>
              <a:t>Veiledningsøvelser</a:t>
            </a:r>
            <a:endParaRPr lang="nb-NO" sz="18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4746879"/>
            <a:ext cx="2504440" cy="2028825"/>
          </a:xfrm>
          <a:prstGeom prst="rect">
            <a:avLst/>
          </a:prstGeom>
        </p:spPr>
      </p:pic>
      <p:sp>
        <p:nvSpPr>
          <p:cNvPr id="6" name="Bildeforklaring formet som et avrundet rektangel 5"/>
          <p:cNvSpPr/>
          <p:nvPr/>
        </p:nvSpPr>
        <p:spPr>
          <a:xfrm>
            <a:off x="101600" y="1436914"/>
            <a:ext cx="9042400" cy="3004458"/>
          </a:xfrm>
          <a:prstGeom prst="wedgeRoundRectCallout">
            <a:avLst>
              <a:gd name="adj1" fmla="val -35018"/>
              <a:gd name="adj2" fmla="val 7188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chemeClr val="tx1"/>
                </a:solidFill>
              </a:rPr>
              <a:t>Viktig </a:t>
            </a:r>
            <a:r>
              <a:rPr lang="nb-NO" sz="2600" dirty="0" smtClean="0">
                <a:solidFill>
                  <a:schemeClr val="tx1"/>
                </a:solidFill>
              </a:rPr>
              <a:t>at vi får praktisert det vi leser om i veiledning. Øvelsene har skapt trygghet i veilederrollen. Veiledning av faglærer under øvelsene gjør at jeg lærer mye! Interessant og  lærerikt med konkrete tilbakemeldinger.</a:t>
            </a:r>
            <a:r>
              <a:rPr lang="nb-NO" sz="2600" dirty="0">
                <a:solidFill>
                  <a:schemeClr val="tx1"/>
                </a:solidFill>
              </a:rPr>
              <a:t> </a:t>
            </a:r>
            <a:r>
              <a:rPr lang="nb-NO" sz="2600" dirty="0" smtClean="0">
                <a:solidFill>
                  <a:schemeClr val="tx1"/>
                </a:solidFill>
              </a:rPr>
              <a:t>Skifte av roller er bra! Jeg lærer mye av at </a:t>
            </a:r>
            <a:r>
              <a:rPr lang="nb-NO" sz="2600" dirty="0">
                <a:solidFill>
                  <a:schemeClr val="tx1"/>
                </a:solidFill>
              </a:rPr>
              <a:t>det legges inn fokusområder i veiledninga</a:t>
            </a:r>
          </a:p>
          <a:p>
            <a:endParaRPr lang="nb-NO" sz="2600" dirty="0">
              <a:solidFill>
                <a:schemeClr val="tx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444" y="5384673"/>
            <a:ext cx="2462131" cy="1463040"/>
          </a:xfrm>
          <a:prstGeom prst="rect">
            <a:avLst/>
          </a:prstGeom>
        </p:spPr>
      </p:pic>
      <p:sp>
        <p:nvSpPr>
          <p:cNvPr id="4" name="Bildeforklaring formet som et avrundet rektangel 3"/>
          <p:cNvSpPr/>
          <p:nvPr/>
        </p:nvSpPr>
        <p:spPr>
          <a:xfrm>
            <a:off x="2792361" y="4829175"/>
            <a:ext cx="3935083" cy="1074420"/>
          </a:xfrm>
          <a:prstGeom prst="wedgeRoundRectCallout">
            <a:avLst>
              <a:gd name="adj1" fmla="val 66735"/>
              <a:gd name="adj2" fmla="val 3431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>
                <a:solidFill>
                  <a:schemeClr val="tx1"/>
                </a:solidFill>
              </a:rPr>
              <a:t>Ønsker enda mer tilbakemelding og deltagelse  fra faglærer</a:t>
            </a:r>
          </a:p>
        </p:txBody>
      </p:sp>
    </p:spTree>
    <p:extLst>
      <p:ext uri="{BB962C8B-B14F-4D97-AF65-F5344CB8AC3E}">
        <p14:creationId xmlns:p14="http://schemas.microsoft.com/office/powerpoint/2010/main" val="1498950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0629" y="325991"/>
            <a:ext cx="5956973" cy="604361"/>
          </a:xfrm>
        </p:spPr>
        <p:txBody>
          <a:bodyPr/>
          <a:lstStyle/>
          <a:p>
            <a:r>
              <a:rPr lang="nb-NO" dirty="0" smtClean="0"/>
              <a:t>Tekstene – arbeidskravene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1930400"/>
            <a:ext cx="2462814" cy="4927600"/>
          </a:xfrm>
          <a:prstGeom prst="rect">
            <a:avLst/>
          </a:prstGeom>
        </p:spPr>
      </p:pic>
      <p:sp>
        <p:nvSpPr>
          <p:cNvPr id="4" name="Bildeforklaring formet som et avrundet rektangel 3"/>
          <p:cNvSpPr/>
          <p:nvPr/>
        </p:nvSpPr>
        <p:spPr>
          <a:xfrm>
            <a:off x="2380812" y="1319110"/>
            <a:ext cx="6763188" cy="3051713"/>
          </a:xfrm>
          <a:prstGeom prst="wedgeRoundRectCallout">
            <a:avLst>
              <a:gd name="adj1" fmla="val -58985"/>
              <a:gd name="adj2" fmla="val 2116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600" dirty="0" smtClean="0">
                <a:solidFill>
                  <a:schemeClr val="tx1"/>
                </a:solidFill>
              </a:rPr>
              <a:t>Tekstene har vært gull verdt for å sette seg inn i og få satt ord på egen utvikling  og teori, og koble dem sammen. Har lært så mye av å skrive disse tekstene</a:t>
            </a:r>
            <a:r>
              <a:rPr lang="nb-NO" sz="2600" dirty="0">
                <a:solidFill>
                  <a:schemeClr val="tx1"/>
                </a:solidFill>
              </a:rPr>
              <a:t>. Veileder </a:t>
            </a:r>
            <a:r>
              <a:rPr lang="nb-NO" sz="2600" dirty="0" smtClean="0">
                <a:solidFill>
                  <a:schemeClr val="tx1"/>
                </a:solidFill>
              </a:rPr>
              <a:t>har gitt  </a:t>
            </a:r>
            <a:r>
              <a:rPr lang="nb-NO" sz="2600" dirty="0">
                <a:solidFill>
                  <a:schemeClr val="tx1"/>
                </a:solidFill>
              </a:rPr>
              <a:t>relevante og tydelige </a:t>
            </a:r>
            <a:r>
              <a:rPr lang="nb-NO" sz="2600" dirty="0" smtClean="0">
                <a:solidFill>
                  <a:schemeClr val="tx1"/>
                </a:solidFill>
              </a:rPr>
              <a:t>tilbakemeldinger, </a:t>
            </a:r>
            <a:r>
              <a:rPr lang="nb-NO" sz="2600" dirty="0">
                <a:solidFill>
                  <a:schemeClr val="tx1"/>
                </a:solidFill>
              </a:rPr>
              <a:t>det har </a:t>
            </a:r>
            <a:r>
              <a:rPr lang="nb-NO" sz="2600" dirty="0" smtClean="0">
                <a:solidFill>
                  <a:schemeClr val="tx1"/>
                </a:solidFill>
              </a:rPr>
              <a:t>hatt stor </a:t>
            </a:r>
            <a:r>
              <a:rPr lang="nb-NO" sz="2600" dirty="0">
                <a:solidFill>
                  <a:schemeClr val="tx1"/>
                </a:solidFill>
              </a:rPr>
              <a:t>betydning for læringen.</a:t>
            </a:r>
          </a:p>
          <a:p>
            <a:pPr algn="ctr"/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3323303" y="4978400"/>
            <a:ext cx="5820697" cy="1236762"/>
          </a:xfrm>
          <a:prstGeom prst="wedgeRoundRectCallout">
            <a:avLst>
              <a:gd name="adj1" fmla="val -73964"/>
              <a:gd name="adj2" fmla="val -8692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Arbeidskravene har vært faglig lærerike. Gjort meg mer reflektert og bevisst egne styrker /svakheter.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31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Tekstene – arbeidskravene </a:t>
            </a:r>
            <a:r>
              <a:rPr lang="nb-NO" sz="3200" dirty="0" smtClean="0"/>
              <a:t/>
            </a:r>
            <a:br>
              <a:rPr lang="nb-NO" sz="3200" dirty="0" smtClean="0"/>
            </a:br>
            <a:endParaRPr lang="nb-NO" sz="18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3" y="2281728"/>
            <a:ext cx="2286000" cy="19195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348" y="4493794"/>
            <a:ext cx="2286000" cy="22424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00" y="4688114"/>
            <a:ext cx="2286000" cy="20791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kstSylinder 8"/>
          <p:cNvSpPr txBox="1"/>
          <p:nvPr/>
        </p:nvSpPr>
        <p:spPr>
          <a:xfrm>
            <a:off x="368614" y="2281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2873828" y="4891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8302171" y="4891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837" y="540872"/>
            <a:ext cx="2286198" cy="19143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3" name="TekstSylinder 12"/>
          <p:cNvSpPr txBox="1"/>
          <p:nvPr/>
        </p:nvSpPr>
        <p:spPr>
          <a:xfrm>
            <a:off x="8595461" y="545764"/>
            <a:ext cx="33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4</a:t>
            </a:r>
            <a:endParaRPr lang="nb-NO" dirty="0"/>
          </a:p>
        </p:txBody>
      </p:sp>
      <p:sp>
        <p:nvSpPr>
          <p:cNvPr id="14" name="Eksplosjon 1 13"/>
          <p:cNvSpPr/>
          <p:nvPr/>
        </p:nvSpPr>
        <p:spPr>
          <a:xfrm>
            <a:off x="1883743" y="1544156"/>
            <a:ext cx="6720114" cy="4043844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prstClr val="black"/>
                </a:solidFill>
              </a:rPr>
              <a:t>Har lært mye av tekstene, men synes det har vært </a:t>
            </a:r>
            <a:r>
              <a:rPr lang="nb-NO" sz="2800" dirty="0" smtClean="0">
                <a:solidFill>
                  <a:prstClr val="black"/>
                </a:solidFill>
              </a:rPr>
              <a:t> </a:t>
            </a:r>
            <a:r>
              <a:rPr lang="nb-NO" sz="2800" dirty="0">
                <a:solidFill>
                  <a:prstClr val="black"/>
                </a:solidFill>
              </a:rPr>
              <a:t>for mange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0673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V</a:t>
            </a:r>
            <a:r>
              <a:rPr lang="nb-NO" sz="2800" dirty="0" smtClean="0"/>
              <a:t>eiledning  på tekster  - </a:t>
            </a:r>
            <a:r>
              <a:rPr lang="nb-NO" sz="2800" dirty="0"/>
              <a:t>S</a:t>
            </a:r>
            <a:r>
              <a:rPr lang="nb-NO" sz="2800" dirty="0" smtClean="0"/>
              <a:t>kype </a:t>
            </a:r>
            <a:br>
              <a:rPr lang="nb-NO" sz="2800" dirty="0" smtClean="0"/>
            </a:br>
            <a:endParaRPr lang="nb-NO" sz="1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32" y="53263"/>
            <a:ext cx="2123768" cy="171081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6" y="5034116"/>
            <a:ext cx="2812026" cy="184038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325" y="3810000"/>
            <a:ext cx="2733675" cy="3048000"/>
          </a:xfrm>
          <a:prstGeom prst="rect">
            <a:avLst/>
          </a:prstGeom>
        </p:spPr>
      </p:pic>
      <p:sp>
        <p:nvSpPr>
          <p:cNvPr id="7" name="Bildeforklaring formet som et avrundet rektangel 6"/>
          <p:cNvSpPr/>
          <p:nvPr/>
        </p:nvSpPr>
        <p:spPr>
          <a:xfrm>
            <a:off x="4893852" y="1508438"/>
            <a:ext cx="4252759" cy="1903356"/>
          </a:xfrm>
          <a:prstGeom prst="wedgeRoundRectCallout">
            <a:avLst>
              <a:gd name="adj1" fmla="val 22110"/>
              <a:gd name="adj2" fmla="val 7231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>
                <a:solidFill>
                  <a:schemeClr val="tx1"/>
                </a:solidFill>
              </a:rPr>
              <a:t>«</a:t>
            </a:r>
            <a:r>
              <a:rPr lang="nb-NO" sz="2200" dirty="0" smtClean="0">
                <a:solidFill>
                  <a:schemeClr val="tx1"/>
                </a:solidFill>
              </a:rPr>
              <a:t>Fikk ikke brukt Skype da vi ikke hadde nødvendig utstyr på jobb». «Har ikke kamera. Kan ikke bruke </a:t>
            </a:r>
            <a:r>
              <a:rPr lang="nb-NO" sz="2200" dirty="0" err="1" smtClean="0">
                <a:solidFill>
                  <a:schemeClr val="tx1"/>
                </a:solidFill>
              </a:rPr>
              <a:t>iPad</a:t>
            </a:r>
            <a:r>
              <a:rPr lang="nb-NO" sz="2200" dirty="0" smtClean="0">
                <a:solidFill>
                  <a:schemeClr val="tx1"/>
                </a:solidFill>
              </a:rPr>
              <a:t>».</a:t>
            </a:r>
          </a:p>
          <a:p>
            <a:r>
              <a:rPr lang="nb-NO" sz="2200" dirty="0" smtClean="0">
                <a:solidFill>
                  <a:schemeClr val="tx1"/>
                </a:solidFill>
              </a:rPr>
              <a:t>«Fikk ikke brukt </a:t>
            </a:r>
            <a:r>
              <a:rPr lang="nb-NO" sz="2200" dirty="0" err="1" smtClean="0">
                <a:solidFill>
                  <a:schemeClr val="tx1"/>
                </a:solidFill>
              </a:rPr>
              <a:t>skype</a:t>
            </a:r>
            <a:r>
              <a:rPr lang="nb-NO" sz="2200" dirty="0" smtClean="0">
                <a:solidFill>
                  <a:schemeClr val="tx1"/>
                </a:solidFill>
              </a:rPr>
              <a:t>»</a:t>
            </a:r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167454" y="1435510"/>
            <a:ext cx="4726398" cy="2995606"/>
          </a:xfrm>
          <a:prstGeom prst="wedgeRoundRectCallout">
            <a:avLst>
              <a:gd name="adj1" fmla="val 724"/>
              <a:gd name="adj2" fmla="val 6544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chemeClr val="tx1"/>
                </a:solidFill>
              </a:rPr>
              <a:t>Det er bra, men utstyret må virke. 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Kjempenyttig – det bidro til videre utvikling av teksten min.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Flott og konstruktiv tilbakemelding . Fantastisk med </a:t>
            </a:r>
            <a:r>
              <a:rPr lang="nb-NO" sz="2400" dirty="0" err="1" smtClean="0">
                <a:solidFill>
                  <a:schemeClr val="tx1"/>
                </a:solidFill>
              </a:rPr>
              <a:t>skype</a:t>
            </a:r>
            <a:r>
              <a:rPr lang="nb-NO" sz="2400" dirty="0" smtClean="0">
                <a:solidFill>
                  <a:schemeClr val="tx1"/>
                </a:solidFill>
              </a:rPr>
              <a:t> for business. Likte at det var helt konkret på teksten min. </a:t>
            </a:r>
            <a:endParaRPr lang="nb-NO" sz="2400" dirty="0">
              <a:solidFill>
                <a:schemeClr val="tx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416" y="3810001"/>
            <a:ext cx="567505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38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Problemstillinger til </a:t>
            </a:r>
            <a:r>
              <a:rPr lang="nb-NO" sz="2800" dirty="0" smtClean="0"/>
              <a:t> videre diskusjon</a:t>
            </a:r>
            <a:r>
              <a:rPr lang="nb-NO" sz="2800" dirty="0"/>
              <a:t/>
            </a:r>
            <a:br>
              <a:rPr lang="nb-NO" sz="2800" dirty="0"/>
            </a:b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670300" y="1837780"/>
            <a:ext cx="3710048" cy="4931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1.) Hvilke </a:t>
            </a:r>
            <a:r>
              <a:rPr lang="nb-NO" sz="2400" b="1" dirty="0"/>
              <a:t>kvaliteter </a:t>
            </a:r>
            <a:r>
              <a:rPr lang="nb-NO" sz="2400" dirty="0"/>
              <a:t>bør en etterstrebe i en nettstøttet - fleksibel veilederutdanning?</a:t>
            </a:r>
          </a:p>
          <a:p>
            <a:endParaRPr lang="nb-NO" sz="24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3"/>
          </p:nvPr>
        </p:nvSpPr>
        <p:spPr>
          <a:xfrm>
            <a:off x="4848834" y="1837780"/>
            <a:ext cx="3710048" cy="4836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2.) Hvilke </a:t>
            </a:r>
            <a:r>
              <a:rPr lang="nb-NO" sz="2400" b="1" dirty="0"/>
              <a:t>forutsetninger</a:t>
            </a:r>
            <a:r>
              <a:rPr lang="nb-NO" sz="2400" dirty="0"/>
              <a:t> må ligge til grunn for å fremme kvalitet i en nettstøttet – fleksibel </a:t>
            </a:r>
            <a:r>
              <a:rPr lang="nb-NO" sz="2400" dirty="0" smtClean="0"/>
              <a:t>veilederutdanning</a:t>
            </a:r>
            <a:r>
              <a:rPr lang="nb-NO" sz="2400" dirty="0"/>
              <a:t>?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669" y="4571629"/>
            <a:ext cx="3048000" cy="165735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79" y="4600204"/>
            <a:ext cx="30480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81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Referanser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Bakhtin</a:t>
            </a:r>
            <a:r>
              <a:rPr lang="nb-NO" dirty="0" smtClean="0"/>
              <a:t>, M.,(2003) </a:t>
            </a:r>
            <a:r>
              <a:rPr lang="nb-NO" i="1" dirty="0" smtClean="0"/>
              <a:t>Latter og dialog Utvalgte skrifter</a:t>
            </a:r>
            <a:r>
              <a:rPr lang="nb-NO" dirty="0" smtClean="0"/>
              <a:t>. Oversatt av Mørch, A.J., Oslo: Cappelen Akademisk Forlag </a:t>
            </a:r>
          </a:p>
          <a:p>
            <a:r>
              <a:rPr lang="nb-NO" dirty="0" err="1" smtClean="0"/>
              <a:t>Bakhtin</a:t>
            </a:r>
            <a:r>
              <a:rPr lang="nb-NO" dirty="0" smtClean="0"/>
              <a:t>, M.,(2005) </a:t>
            </a:r>
            <a:r>
              <a:rPr lang="nb-NO" i="1" dirty="0" smtClean="0"/>
              <a:t>Spørsmålet om </a:t>
            </a:r>
            <a:r>
              <a:rPr lang="nb-NO" i="1" dirty="0" err="1" smtClean="0"/>
              <a:t>talegenrane</a:t>
            </a:r>
            <a:r>
              <a:rPr lang="nb-NO" dirty="0" smtClean="0"/>
              <a:t>. Omsett av </a:t>
            </a:r>
            <a:r>
              <a:rPr lang="nb-NO" dirty="0" err="1" smtClean="0"/>
              <a:t>Slaatelid</a:t>
            </a:r>
            <a:r>
              <a:rPr lang="nb-NO" dirty="0" smtClean="0"/>
              <a:t> </a:t>
            </a:r>
            <a:r>
              <a:rPr lang="nb-NO" dirty="0" err="1" smtClean="0"/>
              <a:t>Rasmus.T</a:t>
            </a:r>
            <a:r>
              <a:rPr lang="nb-NO" dirty="0" smtClean="0"/>
              <a:t>.  Oslo: Pensumtjeneste A/S</a:t>
            </a:r>
          </a:p>
          <a:p>
            <a:r>
              <a:rPr lang="nb-NO" dirty="0" err="1" smtClean="0"/>
              <a:t>Hitching,Tonje,R.,Veum</a:t>
            </a:r>
            <a:r>
              <a:rPr lang="nb-NO" dirty="0" smtClean="0"/>
              <a:t>, Aslaug(2015) Diskursanalyse i praksis. I (red.) </a:t>
            </a:r>
            <a:r>
              <a:rPr lang="nb-NO" dirty="0" err="1" smtClean="0"/>
              <a:t>Hitching,T.,R</a:t>
            </a:r>
            <a:r>
              <a:rPr lang="nb-NO" dirty="0" smtClean="0"/>
              <a:t>., </a:t>
            </a:r>
            <a:r>
              <a:rPr lang="nb-NO" dirty="0" err="1" smtClean="0"/>
              <a:t>Nilsen,A.,B</a:t>
            </a:r>
            <a:r>
              <a:rPr lang="nb-NO" dirty="0" smtClean="0"/>
              <a:t>.,&amp; </a:t>
            </a:r>
            <a:r>
              <a:rPr lang="nb-NO" dirty="0" err="1" smtClean="0"/>
              <a:t>Veum,A</a:t>
            </a:r>
            <a:r>
              <a:rPr lang="nb-NO" dirty="0" smtClean="0"/>
              <a:t>. </a:t>
            </a:r>
            <a:r>
              <a:rPr lang="nb-NO" i="1" dirty="0" smtClean="0"/>
              <a:t>Diskursanalyse i praksis. Metode og analyse.</a:t>
            </a:r>
            <a:r>
              <a:rPr lang="nb-NO" dirty="0" smtClean="0"/>
              <a:t> Kristiansand: Høyskoleforlaget </a:t>
            </a:r>
          </a:p>
          <a:p>
            <a:r>
              <a:rPr lang="nb-NO" dirty="0" smtClean="0"/>
              <a:t>Kunnskapsdepartementet (2017) </a:t>
            </a:r>
            <a:r>
              <a:rPr lang="nb-NO" i="1" dirty="0"/>
              <a:t>Meld. St. </a:t>
            </a:r>
            <a:r>
              <a:rPr lang="nb-NO" i="1" dirty="0" smtClean="0"/>
              <a:t>16 (2016 </a:t>
            </a:r>
            <a:r>
              <a:rPr lang="nb-NO" i="1" dirty="0"/>
              <a:t>– </a:t>
            </a:r>
            <a:r>
              <a:rPr lang="nb-NO" i="1" dirty="0" smtClean="0"/>
              <a:t>2017) Kultur </a:t>
            </a:r>
            <a:r>
              <a:rPr lang="nb-NO" i="1" dirty="0"/>
              <a:t>for kvalitet i høyere </a:t>
            </a:r>
            <a:r>
              <a:rPr lang="nb-NO" i="1" dirty="0" smtClean="0"/>
              <a:t>utdanning</a:t>
            </a:r>
            <a:r>
              <a:rPr lang="nb-NO" dirty="0" smtClean="0"/>
              <a:t>.(Lastet ned 6.02.2017)</a:t>
            </a:r>
          </a:p>
          <a:p>
            <a:r>
              <a:rPr lang="nb-NO" dirty="0" err="1" smtClean="0"/>
              <a:t>Slaatelid</a:t>
            </a:r>
            <a:r>
              <a:rPr lang="nb-NO" dirty="0" smtClean="0"/>
              <a:t>, R.,T.,(2005) </a:t>
            </a:r>
            <a:r>
              <a:rPr lang="nb-NO" i="1" dirty="0"/>
              <a:t>Spørsmålet om </a:t>
            </a:r>
            <a:r>
              <a:rPr lang="nb-NO" i="1" dirty="0" err="1"/>
              <a:t>talegenrane</a:t>
            </a:r>
            <a:r>
              <a:rPr lang="nb-NO" dirty="0"/>
              <a:t>. Omsett av </a:t>
            </a:r>
            <a:r>
              <a:rPr lang="nb-NO" dirty="0" err="1"/>
              <a:t>Slaatelid</a:t>
            </a:r>
            <a:r>
              <a:rPr lang="nb-NO" dirty="0"/>
              <a:t> </a:t>
            </a:r>
            <a:r>
              <a:rPr lang="nb-NO" dirty="0" err="1"/>
              <a:t>Rasmus.T</a:t>
            </a:r>
            <a:r>
              <a:rPr lang="nb-NO" dirty="0"/>
              <a:t>.  Oslo: Pensumtjeneste </a:t>
            </a:r>
            <a:r>
              <a:rPr lang="nb-NO" dirty="0" smtClean="0"/>
              <a:t>A/S</a:t>
            </a:r>
            <a:endParaRPr lang="nb-NO" dirty="0"/>
          </a:p>
          <a:p>
            <a:r>
              <a:rPr lang="nb-NO" dirty="0"/>
              <a:t>UiT (2015) </a:t>
            </a:r>
            <a:r>
              <a:rPr lang="nb-NO" dirty="0" smtClean="0"/>
              <a:t>Avdeling for utdanning.(</a:t>
            </a:r>
            <a:r>
              <a:rPr lang="nb-NO" dirty="0"/>
              <a:t>L</a:t>
            </a:r>
            <a:r>
              <a:rPr lang="nb-NO" dirty="0" smtClean="0"/>
              <a:t>astet ned 19.01.2017) </a:t>
            </a:r>
            <a:r>
              <a:rPr lang="nb-NO" dirty="0" smtClean="0">
                <a:hlinkClick r:id="rId3"/>
              </a:rPr>
              <a:t>https</a:t>
            </a:r>
            <a:r>
              <a:rPr lang="nb-NO" dirty="0">
                <a:hlinkClick r:id="rId3"/>
              </a:rPr>
              <a:t>://</a:t>
            </a:r>
            <a:r>
              <a:rPr lang="nb-NO" dirty="0" smtClean="0">
                <a:hlinkClick r:id="rId3"/>
              </a:rPr>
              <a:t>uit.no/om/enhet/artikkel?p_document_id=356718&amp;p_dimension_id=88200&amp;p_menu=65815</a:t>
            </a: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499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Utdanningskvalitet </a:t>
            </a:r>
            <a:r>
              <a:rPr lang="nb-NO" sz="2800" dirty="0"/>
              <a:t>og studentenes </a:t>
            </a:r>
            <a:r>
              <a:rPr lang="nb-NO" sz="2800" dirty="0" smtClean="0"/>
              <a:t>læringsmiljø </a:t>
            </a:r>
            <a:r>
              <a:rPr lang="nb-NO" sz="1300" b="0" dirty="0" smtClean="0"/>
              <a:t>(UiT 2015 )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5488107" y="1732160"/>
            <a:ext cx="3422729" cy="4841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 b="1" i="1" dirty="0" smtClean="0"/>
          </a:p>
          <a:p>
            <a:pPr marL="0" indent="0">
              <a:buNone/>
            </a:pPr>
            <a:r>
              <a:rPr lang="nb-NO" sz="2400" b="1" i="1" dirty="0" smtClean="0"/>
              <a:t>Undervisningskvalitet </a:t>
            </a:r>
            <a:r>
              <a:rPr lang="nb-NO" sz="2400" b="1" i="1" dirty="0"/>
              <a:t>omfatter:</a:t>
            </a:r>
            <a:endParaRPr lang="nb-NO" sz="2400" b="1" dirty="0"/>
          </a:p>
          <a:p>
            <a:pPr marL="0" indent="0">
              <a:buNone/>
            </a:pPr>
            <a:r>
              <a:rPr lang="nb-NO" sz="2400" dirty="0"/>
              <a:t>Det faglige og pedagogiske nivået på og gjennomføringen av </a:t>
            </a:r>
            <a:r>
              <a:rPr lang="nb-NO" sz="2400" dirty="0" smtClean="0"/>
              <a:t>undervisningsaktiviteter </a:t>
            </a:r>
            <a:r>
              <a:rPr lang="nb-NO" sz="2400" dirty="0"/>
              <a:t>og veiledning. </a:t>
            </a:r>
          </a:p>
          <a:p>
            <a:pPr marL="0" indent="0">
              <a:buNone/>
            </a:pPr>
            <a:endParaRPr lang="nb-NO" sz="2400" dirty="0" smtClean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3"/>
          </p:nvPr>
        </p:nvSpPr>
        <p:spPr>
          <a:xfrm>
            <a:off x="508000" y="1732161"/>
            <a:ext cx="4470400" cy="4841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/>
              <a:t>Formål med kvalitetssystemet:   </a:t>
            </a:r>
            <a:r>
              <a:rPr lang="nb-NO" sz="2400" dirty="0"/>
              <a:t> </a:t>
            </a:r>
          </a:p>
          <a:p>
            <a:pPr marL="0" indent="0">
              <a:buNone/>
            </a:pPr>
            <a:r>
              <a:rPr lang="nb-NO" sz="2200" i="1" dirty="0"/>
              <a:t>Identifisere god kvalitet, avdekke kvalitetssvikt </a:t>
            </a:r>
            <a:r>
              <a:rPr lang="nb-NO" sz="2200" dirty="0"/>
              <a:t>og bidra til korrigering av sviktende kvalitet</a:t>
            </a:r>
            <a:endParaRPr lang="nb-NO" sz="2200" b="1" i="1" dirty="0"/>
          </a:p>
          <a:p>
            <a:pPr marL="0" indent="0">
              <a:buNone/>
            </a:pPr>
            <a:endParaRPr lang="nb-NO" sz="2200" b="1" i="1" dirty="0" smtClean="0"/>
          </a:p>
          <a:p>
            <a:pPr marL="0" indent="0">
              <a:buNone/>
            </a:pPr>
            <a:r>
              <a:rPr lang="nb-NO" sz="2400" b="1" dirty="0"/>
              <a:t>Målsetninger for </a:t>
            </a:r>
            <a:r>
              <a:rPr lang="nb-NO" sz="2400" b="1" dirty="0" err="1"/>
              <a:t>UiTs</a:t>
            </a:r>
            <a:r>
              <a:rPr lang="nb-NO" sz="2400" b="1" dirty="0"/>
              <a:t> arbeid med utdanningskvalitet</a:t>
            </a:r>
            <a:endParaRPr lang="nb-NO" sz="2400" dirty="0"/>
          </a:p>
          <a:p>
            <a:pPr marL="0" indent="0">
              <a:buNone/>
            </a:pPr>
            <a:r>
              <a:rPr lang="nb-NO" sz="2200" i="1" dirty="0"/>
              <a:t>Bruke fleksible og nettstøttede undervisningsformer som sitt viktigste virkemiddel for å gjøre utdanninger tilgjengelig utenfor </a:t>
            </a:r>
            <a:r>
              <a:rPr lang="nb-NO" sz="2200" i="1" dirty="0" smtClean="0"/>
              <a:t>campusene</a:t>
            </a:r>
          </a:p>
          <a:p>
            <a:pPr marL="0" indent="0">
              <a:buNone/>
            </a:pPr>
            <a:endParaRPr lang="nb-NO" sz="2200" i="1" dirty="0"/>
          </a:p>
          <a:p>
            <a:pPr marL="0" indent="0">
              <a:buNone/>
            </a:pPr>
            <a:endParaRPr lang="nb-NO" sz="2200" b="1" i="1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760" y="85180"/>
            <a:ext cx="2371240" cy="14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76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Struktur for omvendt undervisning i veilederutdanningen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3132" y="1751182"/>
            <a:ext cx="8408621" cy="5106818"/>
          </a:xfrm>
          <a:noFill/>
          <a:effectLst>
            <a:softEdge rad="12700"/>
          </a:effectLst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nb-NO" b="1" dirty="0" smtClean="0"/>
              <a:t>Samlinger</a:t>
            </a:r>
          </a:p>
          <a:p>
            <a:pPr>
              <a:buAutoNum type="arabicPeriod"/>
            </a:pPr>
            <a:endParaRPr lang="nb-NO" dirty="0"/>
          </a:p>
          <a:p>
            <a:pPr>
              <a:buAutoNum type="arabicPeriod"/>
            </a:pPr>
            <a:endParaRPr lang="nb-NO" dirty="0" smtClean="0"/>
          </a:p>
          <a:p>
            <a:pPr>
              <a:buAutoNum type="arabicPeriod"/>
            </a:pPr>
            <a:endParaRPr lang="nb-NO" dirty="0"/>
          </a:p>
          <a:p>
            <a:pPr>
              <a:buAutoNum type="arabicPeriod"/>
            </a:pPr>
            <a:endParaRPr lang="nb-NO" dirty="0" smtClean="0"/>
          </a:p>
          <a:p>
            <a:pPr>
              <a:buAutoNum type="arabicPeriod"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2</a:t>
            </a:r>
            <a:r>
              <a:rPr lang="nb-NO" dirty="0" smtClean="0"/>
              <a:t> </a:t>
            </a:r>
            <a:r>
              <a:rPr lang="nb-NO" b="1" dirty="0" smtClean="0"/>
              <a:t>. </a:t>
            </a:r>
            <a:r>
              <a:rPr lang="nb-NO" b="1" dirty="0" err="1" smtClean="0"/>
              <a:t>Nettarbeide</a:t>
            </a:r>
            <a:endParaRPr lang="nb-NO" b="1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3. Arbeidskrav: 4 mappetekster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 smtClean="0"/>
              <a:t>4. Veiledning på  </a:t>
            </a:r>
            <a:r>
              <a:rPr lang="nb-NO" b="1" dirty="0" err="1" smtClean="0"/>
              <a:t>skype</a:t>
            </a:r>
            <a:r>
              <a:rPr lang="nb-NO" b="1" dirty="0" smtClean="0"/>
              <a:t> på 1. og 3. tekst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5. EVALUERINGER ETTER HVER SAMLING</a:t>
            </a:r>
            <a:endParaRPr lang="nb-NO" b="1" dirty="0"/>
          </a:p>
        </p:txBody>
      </p:sp>
      <p:sp>
        <p:nvSpPr>
          <p:cNvPr id="7" name="Rektangel 6"/>
          <p:cNvSpPr/>
          <p:nvPr/>
        </p:nvSpPr>
        <p:spPr>
          <a:xfrm>
            <a:off x="794948" y="2199690"/>
            <a:ext cx="1056905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1.</a:t>
            </a:r>
          </a:p>
          <a:p>
            <a:pPr algn="ctr"/>
            <a:r>
              <a:rPr lang="nb-NO" b="1" dirty="0" smtClean="0">
                <a:solidFill>
                  <a:schemeClr val="tx1"/>
                </a:solidFill>
              </a:rPr>
              <a:t>Samling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177601" y="2190016"/>
            <a:ext cx="109846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2.</a:t>
            </a:r>
          </a:p>
          <a:p>
            <a:pPr algn="ctr"/>
            <a:r>
              <a:rPr lang="nb-NO" b="1" dirty="0" smtClean="0">
                <a:solidFill>
                  <a:schemeClr val="tx1"/>
                </a:solidFill>
              </a:rPr>
              <a:t>Samling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779661" y="2183880"/>
            <a:ext cx="104053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3.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S</a:t>
            </a:r>
            <a:r>
              <a:rPr lang="nb-NO" dirty="0" smtClean="0">
                <a:solidFill>
                  <a:schemeClr val="tx1"/>
                </a:solidFill>
              </a:rPr>
              <a:t>amling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5340362" y="2165396"/>
            <a:ext cx="111416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4.</a:t>
            </a:r>
          </a:p>
          <a:p>
            <a:pPr algn="ctr"/>
            <a:r>
              <a:rPr lang="nb-NO" b="1" dirty="0" smtClean="0">
                <a:solidFill>
                  <a:schemeClr val="tx1"/>
                </a:solidFill>
              </a:rPr>
              <a:t>Samling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6928138" y="2144732"/>
            <a:ext cx="119045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5.</a:t>
            </a:r>
          </a:p>
          <a:p>
            <a:pPr algn="ctr"/>
            <a:r>
              <a:rPr lang="nb-NO" b="1" dirty="0" smtClean="0">
                <a:solidFill>
                  <a:schemeClr val="tx1"/>
                </a:solidFill>
              </a:rPr>
              <a:t>Samling</a:t>
            </a:r>
          </a:p>
        </p:txBody>
      </p:sp>
      <p:sp>
        <p:nvSpPr>
          <p:cNvPr id="12" name="Rektangel 11"/>
          <p:cNvSpPr/>
          <p:nvPr/>
        </p:nvSpPr>
        <p:spPr>
          <a:xfrm>
            <a:off x="893288" y="4045865"/>
            <a:ext cx="1793174" cy="1199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Nettforelesning</a:t>
            </a:r>
          </a:p>
          <a:p>
            <a:pPr algn="ctr"/>
            <a:endParaRPr lang="nb-NO" b="1" dirty="0" smtClean="0">
              <a:solidFill>
                <a:schemeClr val="tx1"/>
              </a:solidFill>
            </a:endParaRPr>
          </a:p>
          <a:p>
            <a:pPr algn="ctr"/>
            <a:r>
              <a:rPr lang="nb-NO" b="1" dirty="0" smtClean="0">
                <a:solidFill>
                  <a:schemeClr val="tx1"/>
                </a:solidFill>
              </a:rPr>
              <a:t>Nettdiskusjon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881420" y="4036860"/>
            <a:ext cx="1678197" cy="1199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b="1" dirty="0" smtClean="0">
                <a:solidFill>
                  <a:prstClr val="black"/>
                </a:solidFill>
              </a:rPr>
              <a:t>Nettforelesning</a:t>
            </a:r>
          </a:p>
          <a:p>
            <a:pPr lvl="0" algn="ctr"/>
            <a:endParaRPr lang="nb-NO" b="1" dirty="0" smtClean="0">
              <a:solidFill>
                <a:prstClr val="black"/>
              </a:solidFill>
            </a:endParaRPr>
          </a:p>
          <a:p>
            <a:pPr lvl="0" algn="ctr"/>
            <a:r>
              <a:rPr lang="nb-NO" b="1" dirty="0" smtClean="0">
                <a:solidFill>
                  <a:prstClr val="black"/>
                </a:solidFill>
              </a:rPr>
              <a:t>Nettdiskusjon</a:t>
            </a:r>
            <a:endParaRPr lang="nb-NO" b="1" dirty="0">
              <a:solidFill>
                <a:prstClr val="black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4699871" y="4036860"/>
            <a:ext cx="1663134" cy="11875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b="1" dirty="0">
                <a:solidFill>
                  <a:prstClr val="black"/>
                </a:solidFill>
              </a:rPr>
              <a:t>Nettforelesning</a:t>
            </a:r>
          </a:p>
          <a:p>
            <a:pPr lvl="0" algn="ctr"/>
            <a:endParaRPr lang="nb-NO" b="1" dirty="0" smtClean="0">
              <a:solidFill>
                <a:prstClr val="black"/>
              </a:solidFill>
            </a:endParaRPr>
          </a:p>
          <a:p>
            <a:pPr lvl="0" algn="ctr"/>
            <a:r>
              <a:rPr lang="nb-NO" b="1" dirty="0" smtClean="0">
                <a:solidFill>
                  <a:prstClr val="black"/>
                </a:solidFill>
              </a:rPr>
              <a:t>Nettdiskusjon</a:t>
            </a:r>
            <a:endParaRPr lang="nb-NO" b="1" dirty="0">
              <a:solidFill>
                <a:prstClr val="black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503259" y="4045865"/>
            <a:ext cx="1742579" cy="1199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b="1" dirty="0">
                <a:solidFill>
                  <a:prstClr val="black"/>
                </a:solidFill>
              </a:rPr>
              <a:t>Nettforelesning</a:t>
            </a:r>
          </a:p>
          <a:p>
            <a:pPr lvl="0" algn="ctr"/>
            <a:endParaRPr lang="nb-NO" b="1" dirty="0" smtClean="0">
              <a:solidFill>
                <a:prstClr val="black"/>
              </a:solidFill>
            </a:endParaRPr>
          </a:p>
          <a:p>
            <a:pPr lvl="0" algn="ctr"/>
            <a:r>
              <a:rPr lang="nb-NO" b="1" dirty="0" smtClean="0">
                <a:solidFill>
                  <a:prstClr val="black"/>
                </a:solidFill>
              </a:rPr>
              <a:t>Nettdiskusjon</a:t>
            </a:r>
            <a:endParaRPr lang="nb-NO" b="1" dirty="0">
              <a:solidFill>
                <a:prstClr val="black"/>
              </a:solidFill>
            </a:endParaRPr>
          </a:p>
        </p:txBody>
      </p:sp>
      <p:cxnSp>
        <p:nvCxnSpPr>
          <p:cNvPr id="17" name="Rett pil 16"/>
          <p:cNvCxnSpPr/>
          <p:nvPr/>
        </p:nvCxnSpPr>
        <p:spPr>
          <a:xfrm>
            <a:off x="1256812" y="3171537"/>
            <a:ext cx="533063" cy="803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/>
          <p:nvPr/>
        </p:nvCxnSpPr>
        <p:spPr>
          <a:xfrm flipV="1">
            <a:off x="2281084" y="3156515"/>
            <a:ext cx="353995" cy="754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>
            <a:off x="2935453" y="3166386"/>
            <a:ext cx="391235" cy="808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 flipV="1">
            <a:off x="3965454" y="3148071"/>
            <a:ext cx="347204" cy="7455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>
            <a:off x="4424617" y="3140237"/>
            <a:ext cx="479191" cy="7533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tt pil 34"/>
          <p:cNvCxnSpPr/>
          <p:nvPr/>
        </p:nvCxnSpPr>
        <p:spPr>
          <a:xfrm flipV="1">
            <a:off x="5551124" y="3166387"/>
            <a:ext cx="379482" cy="7442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ett pil 38"/>
          <p:cNvCxnSpPr/>
          <p:nvPr/>
        </p:nvCxnSpPr>
        <p:spPr>
          <a:xfrm>
            <a:off x="6102967" y="3140237"/>
            <a:ext cx="520076" cy="7704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tt pil 41"/>
          <p:cNvCxnSpPr/>
          <p:nvPr/>
        </p:nvCxnSpPr>
        <p:spPr>
          <a:xfrm flipV="1">
            <a:off x="7158087" y="3156514"/>
            <a:ext cx="329414" cy="7370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59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1" y="1"/>
            <a:ext cx="4827639" cy="950026"/>
          </a:xfrm>
        </p:spPr>
        <p:txBody>
          <a:bodyPr>
            <a:normAutofit/>
          </a:bodyPr>
          <a:lstStyle/>
          <a:p>
            <a:r>
              <a:rPr lang="nb-NO" sz="2800" dirty="0" smtClean="0"/>
              <a:t>Problemstilling og data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01882" y="1650669"/>
            <a:ext cx="4001984" cy="511826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1.) Hvordan </a:t>
            </a:r>
            <a:r>
              <a:rPr lang="nb-NO" dirty="0" smtClean="0"/>
              <a:t>beskriver veiledningsstudentene kvalitet relatert </a:t>
            </a:r>
            <a:r>
              <a:rPr lang="nb-NO" dirty="0"/>
              <a:t>til mangfoldet </a:t>
            </a:r>
            <a:r>
              <a:rPr lang="nb-NO" dirty="0" smtClean="0"/>
              <a:t>av innhold og </a:t>
            </a:r>
            <a:r>
              <a:rPr lang="nb-NO" dirty="0"/>
              <a:t>aktiviteter i </a:t>
            </a:r>
            <a:r>
              <a:rPr lang="nb-NO" dirty="0" smtClean="0"/>
              <a:t>det nettstøttede </a:t>
            </a:r>
            <a:r>
              <a:rPr lang="nb-NO" dirty="0"/>
              <a:t>studietilbudet?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2.)  Hvilke </a:t>
            </a:r>
            <a:r>
              <a:rPr lang="nb-NO" dirty="0" smtClean="0"/>
              <a:t>«kvaliteter» </a:t>
            </a:r>
            <a:r>
              <a:rPr lang="nb-NO" dirty="0"/>
              <a:t>kan </a:t>
            </a:r>
            <a:r>
              <a:rPr lang="nb-NO" dirty="0" smtClean="0"/>
              <a:t>identifiseres i studentevalueringene i veilederutdanningen?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3.)  Hvilke </a:t>
            </a:r>
            <a:r>
              <a:rPr lang="nb-NO" dirty="0" smtClean="0"/>
              <a:t>«kvalitetssvikt» kan avdekkes i studentevalueringene  i veilederutdanning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006498733"/>
              </p:ext>
            </p:extLst>
          </p:nvPr>
        </p:nvGraphicFramePr>
        <p:xfrm>
          <a:off x="4358244" y="659080"/>
          <a:ext cx="4785756" cy="579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243"/>
                <a:gridCol w="2231513"/>
              </a:tblGrid>
              <a:tr h="495272">
                <a:tc>
                  <a:txBody>
                    <a:bodyPr/>
                    <a:lstStyle/>
                    <a:p>
                      <a:r>
                        <a:rPr lang="nb-NO" dirty="0" smtClean="0"/>
                        <a:t>Type data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Dokumentasjon</a:t>
                      </a:r>
                      <a:endParaRPr lang="nb-NO" dirty="0"/>
                    </a:p>
                  </a:txBody>
                  <a:tcPr/>
                </a:tc>
              </a:tr>
              <a:tr h="495272">
                <a:tc>
                  <a:txBody>
                    <a:bodyPr/>
                    <a:lstStyle/>
                    <a:p>
                      <a:r>
                        <a:rPr lang="nb-NO" b="1" dirty="0" smtClean="0"/>
                        <a:t>Tekster</a:t>
                      </a:r>
                      <a:r>
                        <a:rPr lang="nb-NO" b="1" baseline="0" dirty="0" smtClean="0"/>
                        <a:t> Evalueringsskjema</a:t>
                      </a:r>
                      <a:endParaRPr lang="nb-NO" b="1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Studentevalueringer </a:t>
                      </a:r>
                      <a:endParaRPr lang="nb-NO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370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Egne notater fra </a:t>
                      </a:r>
                      <a:r>
                        <a:rPr lang="nb-NO" dirty="0" err="1" smtClean="0"/>
                        <a:t>skypemøter</a:t>
                      </a:r>
                      <a:r>
                        <a:rPr lang="nb-NO" dirty="0" smtClean="0"/>
                        <a:t> med studenter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21220">
                <a:tc>
                  <a:txBody>
                    <a:bodyPr/>
                    <a:lstStyle/>
                    <a:p>
                      <a:r>
                        <a:rPr lang="nb-NO" baseline="0" dirty="0" smtClean="0"/>
                        <a:t>Observasjoner / dialoger</a:t>
                      </a:r>
                    </a:p>
                    <a:p>
                      <a:endParaRPr lang="nb-NO" baseline="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Logg</a:t>
                      </a:r>
                      <a:r>
                        <a:rPr lang="nb-NO" baseline="0" dirty="0" smtClean="0"/>
                        <a:t> </a:t>
                      </a:r>
                      <a:endParaRPr lang="nb-NO" dirty="0" smtClean="0"/>
                    </a:p>
                    <a:p>
                      <a:r>
                        <a:rPr lang="nb-NO" dirty="0" smtClean="0"/>
                        <a:t>Notater fra dialoger med studenter på samlinger</a:t>
                      </a:r>
                      <a:r>
                        <a:rPr lang="nb-NO" baseline="0" dirty="0" smtClean="0"/>
                        <a:t> og </a:t>
                      </a:r>
                      <a:r>
                        <a:rPr lang="nb-NO" dirty="0" err="1" smtClean="0"/>
                        <a:t>skypemøter</a:t>
                      </a:r>
                      <a:r>
                        <a:rPr lang="nb-NO" dirty="0" smtClean="0"/>
                        <a:t>. Faglærerevalueringer</a:t>
                      </a:r>
                      <a:r>
                        <a:rPr lang="nb-NO" baseline="0" dirty="0" smtClean="0"/>
                        <a:t> fra formelle og uformelle samtaler.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4854">
                <a:tc>
                  <a:txBody>
                    <a:bodyPr/>
                    <a:lstStyle/>
                    <a:p>
                      <a:r>
                        <a:rPr lang="nb-NO" b="1" dirty="0" smtClean="0"/>
                        <a:t>Dokumenter </a:t>
                      </a:r>
                    </a:p>
                    <a:p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/>
                        <a:t>Emneplaner</a:t>
                      </a:r>
                      <a:r>
                        <a:rPr lang="nb-NO" b="1" baseline="0" dirty="0" smtClean="0"/>
                        <a:t> – milepælplaner for PED-6325,Strategi dokumenter,  UiT</a:t>
                      </a:r>
                      <a:endParaRPr lang="nb-NO" b="1" dirty="0" smtClean="0"/>
                    </a:p>
                    <a:p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6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Teoretisk </a:t>
            </a:r>
            <a:r>
              <a:rPr lang="nb-NO" sz="2800" dirty="0" smtClean="0"/>
              <a:t>rammeverk </a:t>
            </a:r>
            <a:r>
              <a:rPr lang="nb-NO" sz="2800" dirty="0"/>
              <a:t>for </a:t>
            </a:r>
            <a:r>
              <a:rPr lang="nb-NO" sz="2800" dirty="0" smtClean="0"/>
              <a:t>studien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01478" y="1642820"/>
            <a:ext cx="5052447" cy="50786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400" b="1" dirty="0" err="1" smtClean="0"/>
              <a:t>Bakhtins</a:t>
            </a:r>
            <a:r>
              <a:rPr lang="nb-NO" sz="2400" b="1" dirty="0" smtClean="0"/>
              <a:t> </a:t>
            </a:r>
            <a:r>
              <a:rPr lang="nb-NO" sz="2400" b="1" dirty="0"/>
              <a:t>dialogiske prinsipp: </a:t>
            </a:r>
          </a:p>
          <a:p>
            <a:pPr marL="0" indent="0">
              <a:buNone/>
            </a:pPr>
            <a:r>
              <a:rPr lang="nb-NO" sz="2400" i="1" dirty="0"/>
              <a:t>En ytring er aldri isolert, den inngår i en dialog (</a:t>
            </a:r>
            <a:r>
              <a:rPr lang="nb-NO" sz="2400" i="1" dirty="0" err="1"/>
              <a:t>Bakhtin</a:t>
            </a:r>
            <a:r>
              <a:rPr lang="nb-NO" sz="2400" i="1" dirty="0"/>
              <a:t> 2003</a:t>
            </a:r>
            <a:r>
              <a:rPr lang="nb-NO" sz="2400" i="1" dirty="0" smtClean="0"/>
              <a:t>).</a:t>
            </a:r>
            <a:r>
              <a:rPr lang="nb-NO" sz="2400" dirty="0" smtClean="0"/>
              <a:t>En </a:t>
            </a:r>
            <a:r>
              <a:rPr lang="nb-NO" sz="2400" dirty="0"/>
              <a:t>kan ikke forstå et synspunkt «</a:t>
            </a:r>
            <a:r>
              <a:rPr lang="nb-NO" sz="2400" dirty="0" err="1"/>
              <a:t>utan</a:t>
            </a:r>
            <a:r>
              <a:rPr lang="nb-NO" sz="2400" dirty="0"/>
              <a:t> den nødvendige relasjonen til </a:t>
            </a:r>
            <a:r>
              <a:rPr lang="nb-NO" sz="2400" dirty="0" smtClean="0"/>
              <a:t>andre deltakere </a:t>
            </a:r>
            <a:r>
              <a:rPr lang="nb-NO" sz="2400" dirty="0"/>
              <a:t>i talekommunikasjonen</a:t>
            </a:r>
            <a:r>
              <a:rPr lang="nb-NO" sz="2400" dirty="0" smtClean="0"/>
              <a:t>»</a:t>
            </a:r>
            <a:r>
              <a:rPr lang="nb-NO" sz="2400" dirty="0"/>
              <a:t> </a:t>
            </a:r>
            <a:r>
              <a:rPr lang="nb-NO" sz="2400" dirty="0" smtClean="0"/>
              <a:t>(</a:t>
            </a:r>
            <a:r>
              <a:rPr lang="nb-NO" sz="2400" dirty="0" err="1" smtClean="0"/>
              <a:t>Bakhtin</a:t>
            </a:r>
            <a:r>
              <a:rPr lang="nb-NO" sz="2400" dirty="0" smtClean="0"/>
              <a:t> 2005s</a:t>
            </a:r>
            <a:r>
              <a:rPr lang="nb-NO" sz="2400" dirty="0"/>
              <a:t>. 9)</a:t>
            </a:r>
          </a:p>
          <a:p>
            <a:pPr marL="0" indent="0">
              <a:buNone/>
            </a:pPr>
            <a:endParaRPr lang="nb-NO" sz="2400" b="1" dirty="0" smtClean="0"/>
          </a:p>
          <a:p>
            <a:pPr marL="0" indent="0">
              <a:buNone/>
            </a:pPr>
            <a:r>
              <a:rPr lang="nb-NO" sz="2400" b="1" dirty="0" smtClean="0"/>
              <a:t>Epistemologiske </a:t>
            </a:r>
            <a:r>
              <a:rPr lang="nb-NO" sz="2400" b="1" dirty="0"/>
              <a:t>tilnærming:</a:t>
            </a:r>
          </a:p>
          <a:p>
            <a:pPr marL="0" indent="0">
              <a:buNone/>
            </a:pPr>
            <a:r>
              <a:rPr lang="nb-NO" sz="2400" dirty="0"/>
              <a:t>Mening skapes  gjennom et samspill av ulike «stemmer». Dette gjeld både for skriftlig  og muntlig tale (</a:t>
            </a:r>
            <a:r>
              <a:rPr lang="nb-NO" sz="2400" dirty="0" err="1"/>
              <a:t>Bakhtin</a:t>
            </a:r>
            <a:r>
              <a:rPr lang="nb-NO" sz="2400" dirty="0"/>
              <a:t> 2005,s.11)</a:t>
            </a:r>
          </a:p>
          <a:p>
            <a:pPr marL="0" indent="0">
              <a:buNone/>
            </a:pPr>
            <a:r>
              <a:rPr lang="nb-NO" sz="2400" dirty="0"/>
              <a:t> 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«</a:t>
            </a:r>
            <a:r>
              <a:rPr lang="nb-NO" sz="2400" dirty="0"/>
              <a:t>Utdanningskvalitet blir til i møtet mellom studenter og undervisere, mellom undervisere og studenter i mellom» (</a:t>
            </a:r>
            <a:r>
              <a:rPr lang="nb-NO" sz="2400" dirty="0" smtClean="0"/>
              <a:t>KD.2016-2017,s.21)</a:t>
            </a:r>
            <a:endParaRPr lang="nb-NO" sz="2400" dirty="0"/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i="1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5594888" y="1837780"/>
            <a:ext cx="3275980" cy="47649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150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Organisering og struktur på  </a:t>
            </a:r>
            <a:r>
              <a:rPr lang="nb-NO" dirty="0" smtClean="0"/>
              <a:t>studiet</a:t>
            </a:r>
            <a:endParaRPr lang="nb-NO" dirty="0"/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204137" y="1640081"/>
            <a:ext cx="3846286" cy="2039917"/>
          </a:xfrm>
          <a:prstGeom prst="wedgeRoundRectCallout">
            <a:avLst>
              <a:gd name="adj1" fmla="val 15630"/>
              <a:gd name="adj2" fmla="val 9463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b="1" dirty="0" smtClean="0">
                <a:solidFill>
                  <a:schemeClr val="tx1"/>
                </a:solidFill>
              </a:rPr>
              <a:t>Godt lagt opp slik at vi kan få til å studere ved siden av en hektisk arbeidshverdag</a:t>
            </a:r>
            <a:r>
              <a:rPr lang="nb-NO" b="1" dirty="0" smtClean="0"/>
              <a:t>.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587" y="2382140"/>
            <a:ext cx="2152650" cy="274092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91" y="4705350"/>
            <a:ext cx="3048000" cy="2152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Bildeforklaring formet som et avrundet rektangel 2"/>
          <p:cNvSpPr/>
          <p:nvPr/>
        </p:nvSpPr>
        <p:spPr>
          <a:xfrm>
            <a:off x="4180115" y="1915885"/>
            <a:ext cx="4963886" cy="1836717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I etterkant skjønner jeg hvor mye jeg har lært av aktivitetene mellom samlingene.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184" y="4151354"/>
            <a:ext cx="2402032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36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18536" cy="1217612"/>
          </a:xfrm>
        </p:spPr>
        <p:txBody>
          <a:bodyPr/>
          <a:lstStyle/>
          <a:p>
            <a:r>
              <a:rPr lang="nb-NO" dirty="0"/>
              <a:t>Organisering og struktur på  </a:t>
            </a:r>
            <a:r>
              <a:rPr lang="nb-NO" dirty="0" smtClean="0"/>
              <a:t>studiet</a:t>
            </a:r>
            <a:endParaRPr lang="nb-NO" dirty="0"/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48709" y="1217611"/>
            <a:ext cx="7730948" cy="1452235"/>
          </a:xfrm>
          <a:prstGeom prst="wedgeRoundRectCallout">
            <a:avLst>
              <a:gd name="adj1" fmla="val -13398"/>
              <a:gd name="adj2" fmla="val 12067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Strukturen på studiet sikrer framdrift </a:t>
            </a:r>
            <a:r>
              <a:rPr lang="nb-NO" sz="2400" b="1" dirty="0" smtClean="0">
                <a:solidFill>
                  <a:schemeClr val="tx1"/>
                </a:solidFill>
              </a:rPr>
              <a:t>! Det er god struktur på nettsiden og på hele studiet! </a:t>
            </a:r>
            <a:endParaRPr lang="nb-NO" sz="2400" b="1" dirty="0">
              <a:solidFill>
                <a:schemeClr val="tx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083" y="4463512"/>
            <a:ext cx="3293916" cy="2394488"/>
          </a:xfrm>
          <a:prstGeom prst="rect">
            <a:avLst/>
          </a:prstGeom>
        </p:spPr>
      </p:pic>
      <p:sp>
        <p:nvSpPr>
          <p:cNvPr id="10" name="Bildeforklaring formet som et avrundet rektangel 9"/>
          <p:cNvSpPr/>
          <p:nvPr/>
        </p:nvSpPr>
        <p:spPr>
          <a:xfrm>
            <a:off x="3440624" y="2968972"/>
            <a:ext cx="5703375" cy="1494540"/>
          </a:xfrm>
          <a:prstGeom prst="wedgeRoundRectCallout">
            <a:avLst>
              <a:gd name="adj1" fmla="val 15043"/>
              <a:gd name="adj2" fmla="val 7805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solidFill>
                  <a:schemeClr val="tx1"/>
                </a:solidFill>
              </a:rPr>
              <a:t>Nettsiden er uoversiktlig – det er vanskelig å finne fram</a:t>
            </a:r>
          </a:p>
          <a:p>
            <a:pPr algn="ctr"/>
            <a:r>
              <a:rPr lang="nb-NO" sz="2200" b="1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nb-NO" sz="2200" b="1" dirty="0" smtClean="0">
                <a:solidFill>
                  <a:schemeClr val="tx1"/>
                </a:solidFill>
                <a:hlinkClick r:id="rId4"/>
              </a:rPr>
              <a:t>fronter.com/uit/main.phtml</a:t>
            </a:r>
            <a:endParaRPr lang="nb-NO" sz="2200" b="1" dirty="0" smtClean="0">
              <a:solidFill>
                <a:schemeClr val="tx1"/>
              </a:solidFill>
            </a:endParaRPr>
          </a:p>
          <a:p>
            <a:pPr algn="ctr"/>
            <a:endParaRPr lang="nb-NO" sz="2200" b="1" dirty="0">
              <a:solidFill>
                <a:schemeClr val="tx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9" y="4325112"/>
            <a:ext cx="2676203" cy="24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88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Forelesninger</a:t>
            </a:r>
            <a:endParaRPr lang="nb-NO" sz="2400" dirty="0"/>
          </a:p>
        </p:txBody>
      </p:sp>
      <p:sp>
        <p:nvSpPr>
          <p:cNvPr id="4" name="Bildeforklaring formet som et avrundet rektangel 3"/>
          <p:cNvSpPr/>
          <p:nvPr/>
        </p:nvSpPr>
        <p:spPr>
          <a:xfrm>
            <a:off x="168856" y="1604219"/>
            <a:ext cx="4673730" cy="3064465"/>
          </a:xfrm>
          <a:prstGeom prst="wedgeRoundRectCallout">
            <a:avLst>
              <a:gd name="adj1" fmla="val -3050"/>
              <a:gd name="adj2" fmla="val 7132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nb-NO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forelesningen på nytt når noe er uklart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nb-NO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Flott som repetisjon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nb-NO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nb-NO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forelesningene når </a:t>
            </a:r>
            <a:r>
              <a:rPr lang="nb-NO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 </a:t>
            </a:r>
            <a:r>
              <a:rPr lang="nb-NO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passer</a:t>
            </a:r>
            <a:endParaRPr lang="nb-NO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nb-NO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Gode forelesninger </a:t>
            </a:r>
            <a:r>
              <a:rPr lang="nb-NO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og relevante tema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nb-NO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Får fullstendig ro til konsentrasjon.</a:t>
            </a:r>
            <a:endParaRPr lang="nb-NO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6" y="5457371"/>
            <a:ext cx="3414794" cy="140062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656" y="5297714"/>
            <a:ext cx="2856704" cy="1400629"/>
          </a:xfrm>
          <a:prstGeom prst="rect">
            <a:avLst/>
          </a:prstGeom>
        </p:spPr>
      </p:pic>
      <p:sp>
        <p:nvSpPr>
          <p:cNvPr id="5" name="Bildeforklaring formet som et avrundet rektangel 4"/>
          <p:cNvSpPr/>
          <p:nvPr/>
        </p:nvSpPr>
        <p:spPr>
          <a:xfrm>
            <a:off x="5080000" y="1647762"/>
            <a:ext cx="4064000" cy="3214524"/>
          </a:xfrm>
          <a:prstGeom prst="wedgeRoundRectCallout">
            <a:avLst>
              <a:gd name="adj1" fmla="val 6310"/>
              <a:gd name="adj2" fmla="val 7333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nb-NO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nb-NO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Flere forelesninger på samlingene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nb-NO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Gjerne flere </a:t>
            </a:r>
            <a:r>
              <a:rPr lang="nb-NO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nettforelesninger</a:t>
            </a:r>
            <a:endParaRPr lang="nb-NO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nb-NO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Forbedre lyden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nb-NO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Forelesningene må ikke bli for lang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nb-NO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36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Nettdiskusjoner</a:t>
            </a:r>
            <a:endParaRPr lang="nb-NO" sz="18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" y="4505325"/>
            <a:ext cx="3048000" cy="2352675"/>
          </a:xfrm>
          <a:prstGeom prst="rect">
            <a:avLst/>
          </a:prstGeom>
        </p:spPr>
      </p:pic>
      <p:sp>
        <p:nvSpPr>
          <p:cNvPr id="4" name="Bildeforklaring formet som et avrundet rektangel 3"/>
          <p:cNvSpPr/>
          <p:nvPr/>
        </p:nvSpPr>
        <p:spPr>
          <a:xfrm>
            <a:off x="841829" y="1821932"/>
            <a:ext cx="7708587" cy="2140467"/>
          </a:xfrm>
          <a:prstGeom prst="wedgeRoundRectCallout">
            <a:avLst>
              <a:gd name="adj1" fmla="val -24588"/>
              <a:gd name="adj2" fmla="val 7420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600" dirty="0">
                <a:solidFill>
                  <a:schemeClr val="tx1"/>
                </a:solidFill>
              </a:rPr>
              <a:t>S</a:t>
            </a:r>
            <a:r>
              <a:rPr lang="nb-NO" sz="2600" dirty="0" smtClean="0">
                <a:solidFill>
                  <a:schemeClr val="tx1"/>
                </a:solidFill>
              </a:rPr>
              <a:t>amtalene vi har hatt i kollokviegruppa som forarbeid til nettdiskusjonene har vært interessante og bidratt til å knytte sammen teori og praksis. Seminarene i etterkant har vært et viktig bidrag til utvikling av forståelsen</a:t>
            </a:r>
            <a:endParaRPr lang="nb-NO" sz="2600" dirty="0">
              <a:solidFill>
                <a:schemeClr val="tx1"/>
              </a:solidFill>
            </a:endParaRPr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3643086" y="4702627"/>
            <a:ext cx="5500913" cy="2032001"/>
          </a:xfrm>
          <a:prstGeom prst="wedgeRoundRectCallout">
            <a:avLst>
              <a:gd name="adj1" fmla="val -62258"/>
              <a:gd name="adj2" fmla="val -3750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Alt </a:t>
            </a:r>
            <a:r>
              <a:rPr lang="nb-N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mye </a:t>
            </a:r>
            <a:r>
              <a:rPr lang="nb-NO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arbeid</a:t>
            </a:r>
            <a:endParaRPr lang="nb-NO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nb-N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Utbytte av nettdiskusjonen kan diskuteres i forhold til mengden arbeid</a:t>
            </a:r>
          </a:p>
        </p:txBody>
      </p:sp>
    </p:spTree>
    <p:extLst>
      <p:ext uri="{BB962C8B-B14F-4D97-AF65-F5344CB8AC3E}">
        <p14:creationId xmlns:p14="http://schemas.microsoft.com/office/powerpoint/2010/main" val="3571932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Mal_rod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rod.potx [Skrivebeskyttet]" id="{57BF28CB-7413-44DE-B90F-5A55E23F54A7}" vid="{BD3D1311-BF48-48E8-B89A-49A77C3ECB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iNNLEGG PÅ FAGDAG BLU 2017</Template>
  <TotalTime>15827</TotalTime>
  <Words>980</Words>
  <Application>Microsoft Office PowerPoint</Application>
  <PresentationFormat>Skjermfremvisning (4:3)</PresentationFormat>
  <Paragraphs>157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</vt:lpstr>
      <vt:lpstr>Mal_rod</vt:lpstr>
      <vt:lpstr>Omvendt undervisning og nettstøttet veilederutdanning </vt:lpstr>
      <vt:lpstr>Utdanningskvalitet og studentenes læringsmiljø (UiT 2015 )</vt:lpstr>
      <vt:lpstr>Struktur for omvendt undervisning i veilederutdanningen</vt:lpstr>
      <vt:lpstr>Problemstilling og data</vt:lpstr>
      <vt:lpstr>Teoretisk rammeverk for studien </vt:lpstr>
      <vt:lpstr>Organisering og struktur på  studiet</vt:lpstr>
      <vt:lpstr>Organisering og struktur på  studiet</vt:lpstr>
      <vt:lpstr>Forelesninger</vt:lpstr>
      <vt:lpstr>Nettdiskusjoner</vt:lpstr>
      <vt:lpstr>Seminar</vt:lpstr>
      <vt:lpstr>Veiledningsøvelser</vt:lpstr>
      <vt:lpstr>Tekstene – arbeidskravene</vt:lpstr>
      <vt:lpstr>Tekstene – arbeidskravene  </vt:lpstr>
      <vt:lpstr>Veiledning  på tekster  - Skype  </vt:lpstr>
      <vt:lpstr>Problemstillinger til  videre diskusjon </vt:lpstr>
      <vt:lpstr>Referanser</vt:lpstr>
    </vt:vector>
  </TitlesOfParts>
  <Company>UiT Norges arktiske universitet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Refleksjoner  om utfordringer  i veiledning</dc:title>
  <dc:creator>Worum Kirsten Sivertsen</dc:creator>
  <cp:lastModifiedBy>Kirsten Sivertsen Worum</cp:lastModifiedBy>
  <cp:revision>223</cp:revision>
  <cp:lastPrinted>2017-02-06T13:57:08Z</cp:lastPrinted>
  <dcterms:created xsi:type="dcterms:W3CDTF">2016-11-28T09:09:10Z</dcterms:created>
  <dcterms:modified xsi:type="dcterms:W3CDTF">2017-03-19T12:37:37Z</dcterms:modified>
</cp:coreProperties>
</file>